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9601200" cy="12801600" type="A3"/>
  <p:notesSz cx="10018713" cy="14447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917"/>
    <a:srgbClr val="242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2515" y="6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p>
        </p:txBody>
      </p:sp>
      <p:sp>
        <p:nvSpPr>
          <p:cNvPr id="4" name="Date Placeholder 3"/>
          <p:cNvSpPr>
            <a:spLocks noGrp="1"/>
          </p:cNvSpPr>
          <p:nvPr>
            <p:ph type="dt" sz="half" idx="10"/>
          </p:nvPr>
        </p:nvSpPr>
        <p:spPr/>
        <p:txBody>
          <a:bodyPr/>
          <a:lstStyle/>
          <a:p>
            <a:fld id="{A982D1E5-889F-485E-B1A8-550A4093B704}"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190055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2D1E5-889F-485E-B1A8-550A4093B704}"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67507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2D1E5-889F-485E-B1A8-550A4093B704}"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70624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2D1E5-889F-485E-B1A8-550A4093B704}"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64411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2D1E5-889F-485E-B1A8-550A4093B704}"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201699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82D1E5-889F-485E-B1A8-550A4093B704}" type="datetimeFigureOut">
              <a:rPr lang="en-GB" smtClean="0"/>
              <a:t>14/05/2021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0943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82D1E5-889F-485E-B1A8-550A4093B704}" type="datetimeFigureOut">
              <a:rPr lang="en-GB" smtClean="0"/>
              <a:t>14/05/2021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52647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82D1E5-889F-485E-B1A8-550A4093B704}" type="datetimeFigureOut">
              <a:rPr lang="en-GB" smtClean="0"/>
              <a:t>14/05/2021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09564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2D1E5-889F-485E-B1A8-550A4093B704}" type="datetimeFigureOut">
              <a:rPr lang="en-GB" smtClean="0"/>
              <a:t>14/05/2021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220462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A982D1E5-889F-485E-B1A8-550A4093B704}" type="datetimeFigureOut">
              <a:rPr lang="en-GB" smtClean="0"/>
              <a:t>14/05/2021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2691542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A982D1E5-889F-485E-B1A8-550A4093B704}" type="datetimeFigureOut">
              <a:rPr lang="en-GB" smtClean="0"/>
              <a:t>14/05/2021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125A7C-D330-41C0-8B32-E00F43B3F21F}" type="slidenum">
              <a:rPr lang="en-GB" smtClean="0"/>
              <a:t>‹#›</a:t>
            </a:fld>
            <a:endParaRPr lang="en-GB"/>
          </a:p>
        </p:txBody>
      </p:sp>
    </p:spTree>
    <p:extLst>
      <p:ext uri="{BB962C8B-B14F-4D97-AF65-F5344CB8AC3E}">
        <p14:creationId xmlns:p14="http://schemas.microsoft.com/office/powerpoint/2010/main" val="367306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A982D1E5-889F-485E-B1A8-550A4093B704}" type="datetimeFigureOut">
              <a:rPr lang="en-GB" smtClean="0"/>
              <a:t>14/05/2021</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31125A7C-D330-41C0-8B32-E00F43B3F21F}" type="slidenum">
              <a:rPr lang="en-GB" smtClean="0"/>
              <a:t>‹#›</a:t>
            </a:fld>
            <a:endParaRPr lang="en-GB"/>
          </a:p>
        </p:txBody>
      </p:sp>
    </p:spTree>
    <p:extLst>
      <p:ext uri="{BB962C8B-B14F-4D97-AF65-F5344CB8AC3E}">
        <p14:creationId xmlns:p14="http://schemas.microsoft.com/office/powerpoint/2010/main" val="92335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425D27-EEC8-4DDD-8888-8559F1A30D05}"/>
              </a:ext>
            </a:extLst>
          </p:cNvPr>
          <p:cNvSpPr/>
          <p:nvPr/>
        </p:nvSpPr>
        <p:spPr>
          <a:xfrm>
            <a:off x="116375" y="116375"/>
            <a:ext cx="9360131" cy="12568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8EDFB13A-F00F-4FA8-8D5C-15AE7C792FAF}"/>
              </a:ext>
            </a:extLst>
          </p:cNvPr>
          <p:cNvSpPr txBox="1">
            <a:spLocks/>
          </p:cNvSpPr>
          <p:nvPr/>
        </p:nvSpPr>
        <p:spPr>
          <a:xfrm>
            <a:off x="506028" y="1841729"/>
            <a:ext cx="8735626" cy="701135"/>
          </a:xfrm>
          <a:prstGeom prst="rect">
            <a:avLst/>
          </a:prstGeom>
          <a:solidFill>
            <a:srgbClr val="242424"/>
          </a:solidFill>
          <a:ln>
            <a:solidFill>
              <a:schemeClr val="tx1"/>
            </a:solidFill>
          </a:ln>
        </p:spPr>
        <p:txBody>
          <a:bodyPr anchor="ctr"/>
          <a:lstStyle>
            <a:lvl1pPr algn="l" defTabSz="960120" rtl="0" eaLnBrk="1" latinLnBrk="0" hangingPunct="1">
              <a:lnSpc>
                <a:spcPct val="90000"/>
              </a:lnSpc>
              <a:spcBef>
                <a:spcPct val="0"/>
              </a:spcBef>
              <a:buNone/>
              <a:defRPr sz="4620" kern="1200">
                <a:solidFill>
                  <a:schemeClr val="tx1"/>
                </a:solidFill>
                <a:latin typeface="+mj-lt"/>
                <a:ea typeface="+mj-ea"/>
                <a:cs typeface="+mj-cs"/>
              </a:defRPr>
            </a:lvl1pPr>
          </a:lstStyle>
          <a:p>
            <a:pPr algn="ctr"/>
            <a:r>
              <a:rPr lang="en-GB" sz="3600" b="1" i="1">
                <a:solidFill>
                  <a:schemeClr val="bg1"/>
                </a:solidFill>
                <a:effectLst>
                  <a:outerShdw blurRad="38100" dist="38100" dir="2700000" algn="tl">
                    <a:srgbClr val="000000">
                      <a:alpha val="43137"/>
                    </a:srgbClr>
                  </a:outerShdw>
                </a:effectLst>
              </a:rPr>
              <a:t>Operating Charter : Stay Well, Stay Happy</a:t>
            </a:r>
          </a:p>
        </p:txBody>
      </p:sp>
      <p:sp>
        <p:nvSpPr>
          <p:cNvPr id="5" name="Subtitle 2">
            <a:extLst>
              <a:ext uri="{FF2B5EF4-FFF2-40B4-BE49-F238E27FC236}">
                <a16:creationId xmlns:a16="http://schemas.microsoft.com/office/drawing/2014/main" id="{235C82BD-8A42-4556-9043-AD8312947A9C}"/>
              </a:ext>
            </a:extLst>
          </p:cNvPr>
          <p:cNvSpPr txBox="1">
            <a:spLocks/>
          </p:cNvSpPr>
          <p:nvPr/>
        </p:nvSpPr>
        <p:spPr>
          <a:xfrm>
            <a:off x="177448" y="2806400"/>
            <a:ext cx="9196391" cy="1432257"/>
          </a:xfrm>
          <a:prstGeom prst="rect">
            <a:avLst/>
          </a:prstGeom>
          <a:ln cap="flat">
            <a:noFill/>
            <a:prstDash val="sysDash"/>
            <a:round/>
          </a:ln>
        </p:spPr>
        <p:style>
          <a:lnRef idx="2">
            <a:schemeClr val="dk1"/>
          </a:lnRef>
          <a:fillRef idx="1">
            <a:schemeClr val="lt1"/>
          </a:fillRef>
          <a:effectRef idx="0">
            <a:schemeClr val="dk1"/>
          </a:effectRef>
          <a:fontRef idx="minor">
            <a:schemeClr val="dk1"/>
          </a:fontRef>
        </p:style>
        <p:txBody>
          <a:bodyPr anchor="ctr">
            <a:noAutofit/>
          </a:bodyPr>
          <a:lst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dk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dk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dk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dk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dk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dk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dk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dk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dk1"/>
                </a:solidFill>
                <a:latin typeface="+mn-lt"/>
                <a:ea typeface="+mn-ea"/>
                <a:cs typeface="+mn-cs"/>
              </a:defRPr>
            </a:lvl9pPr>
          </a:lstStyle>
          <a:p>
            <a:pPr marL="0" indent="0" algn="ctr">
              <a:buNone/>
            </a:pPr>
            <a:r>
              <a:rPr lang="en-US" sz="1600" i="1" dirty="0"/>
              <a:t>The health and well-being of our customers and staff is always of the utmost importance to us.</a:t>
            </a:r>
            <a:br>
              <a:rPr lang="en-US" sz="1600" i="1" dirty="0"/>
            </a:br>
            <a:br>
              <a:rPr lang="en-US" sz="600" i="1" dirty="0"/>
            </a:br>
            <a:r>
              <a:rPr lang="en-US" sz="1600" i="1" dirty="0"/>
              <a:t> We kindly ask that you follow the new operating procedures that we have put in place and that you adhere to any requests made by our team to ensure everyone’s continued well-being.</a:t>
            </a:r>
            <a:br>
              <a:rPr lang="en-US" sz="1600" i="1" dirty="0"/>
            </a:br>
            <a:br>
              <a:rPr lang="en-US" sz="600" i="1" dirty="0"/>
            </a:br>
            <a:r>
              <a:rPr lang="en-US" sz="1600" i="1" dirty="0"/>
              <a:t>Our staff are here to look after you and make your visit as enjoyable as possible. Please be patient as we adjust to new ways of working</a:t>
            </a:r>
            <a:endParaRPr lang="en-GB" sz="1600" i="1" dirty="0"/>
          </a:p>
          <a:p>
            <a:pPr marL="0" indent="0" algn="ctr">
              <a:buNone/>
            </a:pPr>
            <a:r>
              <a:rPr lang="en-GB" sz="1600" i="1" dirty="0"/>
              <a:t>.</a:t>
            </a:r>
          </a:p>
        </p:txBody>
      </p:sp>
      <p:graphicFrame>
        <p:nvGraphicFramePr>
          <p:cNvPr id="7" name="Table 6">
            <a:extLst>
              <a:ext uri="{FF2B5EF4-FFF2-40B4-BE49-F238E27FC236}">
                <a16:creationId xmlns:a16="http://schemas.microsoft.com/office/drawing/2014/main" id="{E9C6C94C-9B19-4859-8314-0A7870DA08E8}"/>
              </a:ext>
            </a:extLst>
          </p:cNvPr>
          <p:cNvGraphicFramePr>
            <a:graphicFrameLocks noGrp="1"/>
          </p:cNvGraphicFramePr>
          <p:nvPr>
            <p:extLst>
              <p:ext uri="{D42A27DB-BD31-4B8C-83A1-F6EECF244321}">
                <p14:modId xmlns:p14="http://schemas.microsoft.com/office/powerpoint/2010/main" val="3115925235"/>
              </p:ext>
            </p:extLst>
          </p:nvPr>
        </p:nvGraphicFramePr>
        <p:xfrm>
          <a:off x="280115" y="4109448"/>
          <a:ext cx="9093723" cy="8581732"/>
        </p:xfrm>
        <a:graphic>
          <a:graphicData uri="http://schemas.openxmlformats.org/drawingml/2006/table">
            <a:tbl>
              <a:tblPr firstRow="1" bandRow="1">
                <a:tableStyleId>{5940675A-B579-460E-94D1-54222C63F5DA}</a:tableStyleId>
              </a:tblPr>
              <a:tblGrid>
                <a:gridCol w="4460243">
                  <a:extLst>
                    <a:ext uri="{9D8B030D-6E8A-4147-A177-3AD203B41FA5}">
                      <a16:colId xmlns:a16="http://schemas.microsoft.com/office/drawing/2014/main" val="3751241357"/>
                    </a:ext>
                  </a:extLst>
                </a:gridCol>
                <a:gridCol w="209688">
                  <a:extLst>
                    <a:ext uri="{9D8B030D-6E8A-4147-A177-3AD203B41FA5}">
                      <a16:colId xmlns:a16="http://schemas.microsoft.com/office/drawing/2014/main" val="2677244545"/>
                    </a:ext>
                  </a:extLst>
                </a:gridCol>
                <a:gridCol w="4423792">
                  <a:extLst>
                    <a:ext uri="{9D8B030D-6E8A-4147-A177-3AD203B41FA5}">
                      <a16:colId xmlns:a16="http://schemas.microsoft.com/office/drawing/2014/main" val="1180566569"/>
                    </a:ext>
                  </a:extLst>
                </a:gridCol>
              </a:tblGrid>
              <a:tr h="383615">
                <a:tc>
                  <a:txBody>
                    <a:bodyPr/>
                    <a:lstStyle/>
                    <a:p>
                      <a:pPr algn="ctr"/>
                      <a:r>
                        <a:rPr lang="en-GB" sz="2400" b="1" dirty="0"/>
                        <a:t>PERSONAL HYGIENE</a:t>
                      </a:r>
                    </a:p>
                  </a:txBody>
                  <a:tcPr>
                    <a:lnR w="12700" cap="flat" cmpd="sng" algn="ctr">
                      <a:solidFill>
                        <a:schemeClr val="tx1"/>
                      </a:solidFill>
                      <a:prstDash val="solid"/>
                      <a:round/>
                      <a:headEnd type="none" w="med" len="med"/>
                      <a:tailEnd type="none" w="med" len="med"/>
                    </a:lnR>
                  </a:tcPr>
                </a:tc>
                <a:tc>
                  <a:txBody>
                    <a:bodyPr/>
                    <a:lstStyle/>
                    <a:p>
                      <a:pPr algn="ctr"/>
                      <a:endParaRPr lang="en-GB" sz="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t>CLEANING</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7649572"/>
                  </a:ext>
                </a:extLst>
              </a:tr>
              <a:tr h="2380021">
                <a:tc>
                  <a:txBody>
                    <a:bodyPr/>
                    <a:lstStyle/>
                    <a:p>
                      <a:pPr marL="285750" lvl="0" indent="-285750">
                        <a:buFont typeface="Arial" panose="020B0604020202020204" pitchFamily="34" charset="0"/>
                        <a:buChar char="•"/>
                      </a:pPr>
                      <a:r>
                        <a:rPr lang="en-GB" sz="1910"/>
                        <a:t>Hand sanitising stations are available upon entering the venue and near the toilets.</a:t>
                      </a:r>
                    </a:p>
                    <a:p>
                      <a:pPr marL="285750" lvl="0" indent="-285750">
                        <a:buFont typeface="Arial" panose="020B0604020202020204" pitchFamily="34" charset="0"/>
                        <a:buChar char="•"/>
                      </a:pPr>
                      <a:r>
                        <a:rPr lang="en-GB" sz="1910"/>
                        <a:t>Hand sanitiser is also available on every table. Please do not remove.</a:t>
                      </a:r>
                    </a:p>
                    <a:p>
                      <a:pPr marL="285750" marR="0" lvl="0" indent="-2857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a:t>Customers &amp; staff are required to wear face coverings whilst moving around the pub or using the toilets.</a:t>
                      </a:r>
                    </a:p>
                    <a:p>
                      <a:endParaRPr lang="en-GB" sz="1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en-GB"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GB" sz="1805" dirty="0"/>
                        <a:t>We have doubled the time we spend cleaning before opening.</a:t>
                      </a:r>
                    </a:p>
                    <a:p>
                      <a:pPr marL="285750" lvl="0" indent="-285750">
                        <a:buFont typeface="Arial" panose="020B0604020202020204" pitchFamily="34" charset="0"/>
                        <a:buChar char="•"/>
                      </a:pPr>
                      <a:r>
                        <a:rPr lang="en-GB" sz="1805" dirty="0"/>
                        <a:t>Every table, chair, screen and item on the table will be cleaned between customers.</a:t>
                      </a:r>
                    </a:p>
                    <a:p>
                      <a:pPr marL="285750" lvl="0" indent="-285750">
                        <a:buFont typeface="Arial" panose="020B0604020202020204" pitchFamily="34" charset="0"/>
                        <a:buChar char="•"/>
                      </a:pPr>
                      <a:r>
                        <a:rPr lang="en-GB" sz="1805" dirty="0"/>
                        <a:t>We will sanitise high touch points around the venue every 3 hours.</a:t>
                      </a:r>
                    </a:p>
                    <a:p>
                      <a:pPr marL="285750" lvl="0" indent="-285750">
                        <a:buFont typeface="Arial" panose="020B0604020202020204" pitchFamily="34" charset="0"/>
                        <a:buChar char="•"/>
                      </a:pPr>
                      <a:r>
                        <a:rPr lang="en-GB" sz="1805" dirty="0"/>
                        <a:t>All toilets will be sanitised every 3 hours. Wipes are also provided for customer use.</a:t>
                      </a:r>
                    </a:p>
                    <a:p>
                      <a:endParaRPr lang="en-GB" sz="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0621488"/>
                  </a:ext>
                </a:extLst>
              </a:tr>
              <a:tr h="207352">
                <a:tc>
                  <a:txBody>
                    <a:bodyPr/>
                    <a:lstStyle/>
                    <a:p>
                      <a:endParaRPr lang="en-GB" sz="100"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 dirty="0"/>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2452935"/>
                  </a:ext>
                </a:extLst>
              </a:tr>
              <a:tr h="383615">
                <a:tc>
                  <a:txBody>
                    <a:bodyPr/>
                    <a:lstStyle/>
                    <a:p>
                      <a:pPr algn="ctr"/>
                      <a:r>
                        <a:rPr lang="en-GB" sz="2400" b="1" dirty="0"/>
                        <a:t>SERVICE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400" b="1"/>
                        <a:t>SOCIAL DISTANCING</a:t>
                      </a:r>
                      <a:endParaRPr lang="en-GB" sz="24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65088520"/>
                  </a:ext>
                </a:extLst>
              </a:tr>
              <a:tr h="4847366">
                <a:tc>
                  <a:txBody>
                    <a:bodyPr/>
                    <a:lstStyle/>
                    <a:p>
                      <a:pPr marL="285750" lvl="0" indent="-285750">
                        <a:buFont typeface="Arial" panose="020B0604020202020204" pitchFamily="34" charset="0"/>
                        <a:buChar char="•"/>
                      </a:pPr>
                      <a:r>
                        <a:rPr lang="en-GB" sz="1850"/>
                        <a:t>Please arrive on time for any bookings.</a:t>
                      </a:r>
                    </a:p>
                    <a:p>
                      <a:pPr marL="285750" lvl="0" indent="-285750">
                        <a:buFont typeface="Arial" panose="020B0604020202020204" pitchFamily="34" charset="0"/>
                        <a:buChar char="•"/>
                      </a:pPr>
                      <a:r>
                        <a:rPr lang="en-GB" sz="1850"/>
                        <a:t>Everyone aged 16 and over </a:t>
                      </a:r>
                      <a:r>
                        <a:rPr lang="en-GB" sz="1850" b="1"/>
                        <a:t>must</a:t>
                      </a:r>
                      <a:r>
                        <a:rPr lang="en-GB" sz="1850"/>
                        <a:t> sign in upon entry and provide the information requested.</a:t>
                      </a:r>
                    </a:p>
                    <a:p>
                      <a:pPr marL="285750" lvl="0" indent="-285750">
                        <a:buFont typeface="Arial" panose="020B0604020202020204" pitchFamily="34" charset="0"/>
                        <a:buChar char="•"/>
                      </a:pPr>
                      <a:r>
                        <a:rPr lang="en-GB" sz="1850"/>
                        <a:t>Please wait to be seated at a table. We will be operating a Table Service only.</a:t>
                      </a:r>
                    </a:p>
                    <a:p>
                      <a:pPr marL="285750" lvl="0" indent="-285750">
                        <a:buFont typeface="Arial" panose="020B0604020202020204" pitchFamily="34" charset="0"/>
                        <a:buChar char="•"/>
                      </a:pPr>
                      <a:r>
                        <a:rPr lang="en-GB" sz="1850"/>
                        <a:t>If we don’t have a table available and you haven’t booked, you can choose to queue outside until a table becomes available.</a:t>
                      </a:r>
                    </a:p>
                    <a:p>
                      <a:pPr marL="285750" marR="0" lvl="0" indent="-2857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50"/>
                        <a:t>Cutlery and napkins will be provided after ordering and condiments on request.</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850"/>
                        <a:t>Menus will be used once, then discarded for recycling. </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850"/>
                        <a:t>QR codes are available to view our food and drink menus online. (See overleaf).</a:t>
                      </a:r>
                    </a:p>
                    <a:p>
                      <a:pPr marL="285750" lvl="0" indent="-285750">
                        <a:buFont typeface="Arial" panose="020B0604020202020204" pitchFamily="34" charset="0"/>
                        <a:buChar char="•"/>
                      </a:pPr>
                      <a:r>
                        <a:rPr lang="en-GB" sz="1850"/>
                        <a:t>Card payments only - contactless where possible.</a:t>
                      </a:r>
                      <a:endParaRPr lang="en-GB" sz="1850" dirty="0"/>
                    </a:p>
                  </a:txBody>
                  <a:tcPr>
                    <a:lnR w="12700" cap="flat" cmpd="sng" algn="ctr">
                      <a:solidFill>
                        <a:schemeClr val="tx1"/>
                      </a:solidFill>
                      <a:prstDash val="solid"/>
                      <a:round/>
                      <a:headEnd type="none" w="med" len="med"/>
                      <a:tailEnd type="none" w="med" len="med"/>
                    </a:lnR>
                  </a:tcPr>
                </a:tc>
                <a:tc>
                  <a:txBody>
                    <a:bodyPr/>
                    <a:lstStyle/>
                    <a:p>
                      <a:pPr algn="ctr"/>
                      <a:endParaRPr lang="en-GB" sz="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GB" sz="1800" dirty="0"/>
                        <a:t>Indoors the rule of 6 or 2 household bubbles applies. Outdoors, groups of up to 30 are allowed with no restrictions.</a:t>
                      </a:r>
                    </a:p>
                    <a:p>
                      <a:pPr marL="285750" lvl="0" indent="-285750">
                        <a:buFont typeface="Arial" panose="020B0604020202020204" pitchFamily="34" charset="0"/>
                        <a:buChar char="•"/>
                      </a:pPr>
                      <a:r>
                        <a:rPr lang="en-GB" sz="1800" dirty="0"/>
                        <a:t>Please avoid interacting with other tables.</a:t>
                      </a:r>
                    </a:p>
                    <a:p>
                      <a:pPr marL="285750" lvl="0" indent="-285750">
                        <a:buFont typeface="Arial" panose="020B0604020202020204" pitchFamily="34" charset="0"/>
                        <a:buChar char="•"/>
                      </a:pPr>
                      <a:r>
                        <a:rPr lang="en-GB" sz="1800" dirty="0"/>
                        <a:t>Please follow signs regarding one-way systems &amp; changes to entrances &amp; exits.</a:t>
                      </a:r>
                    </a:p>
                    <a:p>
                      <a:pPr marL="285750" lvl="0" indent="-285750">
                        <a:buFont typeface="Arial" panose="020B0604020202020204" pitchFamily="34" charset="0"/>
                        <a:buChar char="•"/>
                      </a:pPr>
                      <a:r>
                        <a:rPr lang="en-GB" sz="1800" dirty="0"/>
                        <a:t>Please keep 2m apart where possible from staff &amp; members of other households.</a:t>
                      </a:r>
                    </a:p>
                    <a:p>
                      <a:pPr marL="285750" lvl="0" indent="-285750">
                        <a:buFont typeface="Arial" panose="020B0604020202020204" pitchFamily="34" charset="0"/>
                        <a:buChar char="•"/>
                      </a:pPr>
                      <a:r>
                        <a:rPr lang="en-GB" sz="1800" dirty="0"/>
                        <a:t>Screens are in place to separate tables inside &amp; provide an extra level of safety.</a:t>
                      </a:r>
                    </a:p>
                    <a:p>
                      <a:pPr marL="285750" lvl="0" indent="-285750">
                        <a:buFont typeface="Arial" panose="020B0604020202020204" pitchFamily="34" charset="0"/>
                        <a:buChar char="•"/>
                      </a:pPr>
                      <a:r>
                        <a:rPr lang="en-GB" sz="1800" dirty="0"/>
                        <a:t>All tables outside are placed a safe distance apart. Please do not move them.</a:t>
                      </a:r>
                    </a:p>
                    <a:p>
                      <a:pPr marL="285750" lvl="0" indent="-285750">
                        <a:buFont typeface="Arial" panose="020B0604020202020204" pitchFamily="34" charset="0"/>
                        <a:buChar char="•"/>
                      </a:pPr>
                      <a:r>
                        <a:rPr lang="en-GB" sz="1800" dirty="0"/>
                        <a:t>Please do not allow your children to encroach onto other customers’ spaces.</a:t>
                      </a:r>
                    </a:p>
                    <a:p>
                      <a:pPr marL="285750" lvl="0" indent="-285750">
                        <a:buFont typeface="Arial" panose="020B0604020202020204" pitchFamily="34" charset="0"/>
                        <a:buChar char="•"/>
                      </a:pPr>
                      <a:r>
                        <a:rPr lang="en-GB" sz="1800" dirty="0"/>
                        <a:t>If the weather allows &amp; there is space on the grass in our garden that is 2m away from any other table / household, our staff will suggest this option to you.</a:t>
                      </a:r>
                      <a:endParaRPr lang="en-GB" sz="20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3185292"/>
                  </a:ext>
                </a:extLst>
              </a:tr>
            </a:tbl>
          </a:graphicData>
        </a:graphic>
      </p:graphicFrame>
      <p:pic>
        <p:nvPicPr>
          <p:cNvPr id="11" name="Picture 10" descr="A close up of a logo&#10;&#10;Description automatically generated">
            <a:extLst>
              <a:ext uri="{FF2B5EF4-FFF2-40B4-BE49-F238E27FC236}">
                <a16:creationId xmlns:a16="http://schemas.microsoft.com/office/drawing/2014/main" id="{14952303-2329-44E1-9B9A-3C43688235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8599" y="337554"/>
            <a:ext cx="3524617" cy="1369928"/>
          </a:xfrm>
          <a:prstGeom prst="rect">
            <a:avLst/>
          </a:prstGeom>
        </p:spPr>
      </p:pic>
    </p:spTree>
    <p:extLst>
      <p:ext uri="{BB962C8B-B14F-4D97-AF65-F5344CB8AC3E}">
        <p14:creationId xmlns:p14="http://schemas.microsoft.com/office/powerpoint/2010/main" val="9653465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DA5F0B01270D4784E729EE67D8A883" ma:contentTypeVersion="4" ma:contentTypeDescription="Create a new document." ma:contentTypeScope="" ma:versionID="a48800b8514e0348182adf66acbcb40e">
  <xsd:schema xmlns:xsd="http://www.w3.org/2001/XMLSchema" xmlns:xs="http://www.w3.org/2001/XMLSchema" xmlns:p="http://schemas.microsoft.com/office/2006/metadata/properties" xmlns:ns2="294a5e5d-d2d5-4f87-bac7-c7f3ceb55934" targetNamespace="http://schemas.microsoft.com/office/2006/metadata/properties" ma:root="true" ma:fieldsID="61fb53f1e5c55bbb94ee50b419452793" ns2:_="">
    <xsd:import namespace="294a5e5d-d2d5-4f87-bac7-c7f3ceb559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4a5e5d-d2d5-4f87-bac7-c7f3ceb559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B6033B-C22E-4C1A-9743-EABD2AB3CDC7}">
  <ds:schemaRefs>
    <ds:schemaRef ds:uri="http://schemas.microsoft.com/office/2006/metadata/properties"/>
    <ds:schemaRef ds:uri="http://www.w3.org/XML/1998/namespace"/>
    <ds:schemaRef ds:uri="http://purl.org/dc/terms/"/>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294a5e5d-d2d5-4f87-bac7-c7f3ceb55934"/>
    <ds:schemaRef ds:uri="http://purl.org/dc/elements/1.1/"/>
  </ds:schemaRefs>
</ds:datastoreItem>
</file>

<file path=customXml/itemProps2.xml><?xml version="1.0" encoding="utf-8"?>
<ds:datastoreItem xmlns:ds="http://schemas.openxmlformats.org/officeDocument/2006/customXml" ds:itemID="{F7D23E49-1B1B-464F-939D-C98B8A5F0835}">
  <ds:schemaRefs>
    <ds:schemaRef ds:uri="http://schemas.microsoft.com/sharepoint/v3/contenttype/forms"/>
  </ds:schemaRefs>
</ds:datastoreItem>
</file>

<file path=customXml/itemProps3.xml><?xml version="1.0" encoding="utf-8"?>
<ds:datastoreItem xmlns:ds="http://schemas.openxmlformats.org/officeDocument/2006/customXml" ds:itemID="{EB90D7C2-911B-4601-A9F4-445931D674C6}">
  <ds:schemaRefs>
    <ds:schemaRef ds:uri="294a5e5d-d2d5-4f87-bac7-c7f3ceb559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273</TotalTime>
  <Words>457</Words>
  <Application>Microsoft Office PowerPoint</Application>
  <PresentationFormat>A3 Paper (297x420 mm)</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Safety Charter</dc:title>
  <dc:creator>Paul Salmon</dc:creator>
  <cp:lastModifiedBy>Helen Barrett</cp:lastModifiedBy>
  <cp:revision>12</cp:revision>
  <cp:lastPrinted>2020-07-01T10:55:56Z</cp:lastPrinted>
  <dcterms:created xsi:type="dcterms:W3CDTF">2020-06-23T19:44:17Z</dcterms:created>
  <dcterms:modified xsi:type="dcterms:W3CDTF">2021-05-14T10:06:35Z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0x010100E3DA5F0B01270D4784E729EE67D8A883</vt:lpwstr>
  </property>
</Properties>
</file>